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2" r:id="rId1"/>
  </p:sldMasterIdLst>
  <p:sldIdLst>
    <p:sldId id="256" r:id="rId2"/>
    <p:sldId id="264" r:id="rId3"/>
    <p:sldId id="257" r:id="rId4"/>
    <p:sldId id="258" r:id="rId5"/>
    <p:sldId id="260" r:id="rId6"/>
    <p:sldId id="270" r:id="rId7"/>
    <p:sldId id="271" r:id="rId8"/>
    <p:sldId id="269" r:id="rId9"/>
    <p:sldId id="261" r:id="rId10"/>
    <p:sldId id="267" r:id="rId11"/>
    <p:sldId id="265" r:id="rId12"/>
    <p:sldId id="266" r:id="rId13"/>
    <p:sldId id="268" r:id="rId14"/>
    <p:sldId id="263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A6071F-80E2-F073-0635-3CDF26D83DFA}" v="282" dt="2024-11-14T22:18:20.833"/>
    <p1510:client id="{BE3C6D5D-6532-5DCB-4554-B7A5C6141A9A}" v="59" dt="2024-11-15T20:44:25.4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707" y="2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5A7A7B-B71A-428D-833F-0F3507A6DB13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64209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48F9EB-9D34-4B41-B66C-5FAF50876D2D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7087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489A26-CAA1-4690-8C1F-1641B1B97745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4491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F65307-640F-4AE7-B0BE-50C709AD86C5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605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7EA1F9-1F0F-4C65-8F6E-9729B924AAAC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541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2278E8-5F4B-47D5-A617-8CCDF75D6A33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3655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AAFA52-7A21-407F-8339-40DF182D7460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142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70335-1C1A-4243-9BDD-9630C417D284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9588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1513F-8EBD-4612-96F4-CC3E309609AF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298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6E6483A1-31A8-47A2-AB0A-53A7803D5EBF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65A5C87-DF58-40C8-B092-1DE63DB45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3243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810B9-2C7C-4CAF-99E2-617AE20BA331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32393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7E93E0A-5177-400C-87C9-C93AF466EC49}" type="datetimeFigureOut">
              <a:rPr lang="en-US" smtClean="0"/>
              <a:t>11/15/2024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94917615-2DB4-4DAA-9DE3-B2B689A846E0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14568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</p:sldLayoutIdLst>
  <p:hf hdr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dpi.com/1099-4300/18/10/350" TargetMode="External"/><Relationship Id="rId7" Type="http://schemas.openxmlformats.org/officeDocument/2006/relationships/hyperlink" Target="https://telkomnika.uad.ac.id/index.php/TELKOMNIKA/article/viewFile/24913/11961" TargetMode="External"/><Relationship Id="rId2" Type="http://schemas.openxmlformats.org/officeDocument/2006/relationships/hyperlink" Target="https://core.ac.uk/download/pdf/82617302.pdf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joiv.org/index.php/joiv/article/download/1533/726" TargetMode="External"/><Relationship Id="rId5" Type="http://schemas.openxmlformats.org/officeDocument/2006/relationships/hyperlink" Target="https://www.researchgate.net/publication/276151977_DDoS_Attack_Detection_Using_Fast_Entropy_Approach_on_Flow-_Based_Network_Traffic" TargetMode="External"/><Relationship Id="rId4" Type="http://schemas.openxmlformats.org/officeDocument/2006/relationships/hyperlink" Target="https://dl.acm.org/doi/pdf/10.1145/3433210.3453083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ida.org/catalog/datasets/ddos-20070804_dataset/" TargetMode="External"/><Relationship Id="rId2" Type="http://schemas.openxmlformats.org/officeDocument/2006/relationships/hyperlink" Target="https://www.csa.gov.sg/docs/default-source/publications/singcert/pdfs/playbook-for-ddos.pdf?sfvrsn=71bdb38d_3" TargetMode="Externa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1.pn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hyperlink" Target="https://www.caida.org/catalog/datasets/ddos-20070804_dataset/" TargetMode="Externa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stats.stackexchange.com/questions/111302/how-do-i-compute-the-density-of-this-data-set-that-is-made-up-of-two-different-3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sa.gov.sg/docs/default-source/publications/singcert/pdfs/playbook-for-ddos.pdf?sfvrsn=71bdb38d_3" TargetMode="Externa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hyperlink" Target="https://blogabdulhalim.blogspot.com/2016/10/telnet-tidak-aman.html" TargetMode="External"/><Relationship Id="rId7" Type="http://schemas.openxmlformats.org/officeDocument/2006/relationships/hyperlink" Target="https://creativecommons.org/licenses/by-nc-sa/3.0/" TargetMode="External"/><Relationship Id="rId12" Type="http://schemas.openxmlformats.org/officeDocument/2006/relationships/hyperlink" Target="https://creativecommons.org/licenses/by-sa/3.0/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podfeet.com/blog/2017/10/theres-no-place-like-excel/" TargetMode="External"/><Relationship Id="rId11" Type="http://schemas.openxmlformats.org/officeDocument/2006/relationships/hyperlink" Target="https://about.gitlab.com/" TargetMode="External"/><Relationship Id="rId5" Type="http://schemas.openxmlformats.org/officeDocument/2006/relationships/image" Target="../media/image5.png"/><Relationship Id="rId10" Type="http://schemas.openxmlformats.org/officeDocument/2006/relationships/image" Target="../media/image7.png"/><Relationship Id="rId4" Type="http://schemas.openxmlformats.org/officeDocument/2006/relationships/hyperlink" Target="https://creativecommons.org/licenses/by-nc-nd/3.0/" TargetMode="External"/><Relationship Id="rId9" Type="http://schemas.openxmlformats.org/officeDocument/2006/relationships/hyperlink" Target="https://www.catalyst.org/fr/reports/interrompre-sexisme-travail-hommes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eon 3D circle art">
            <a:extLst>
              <a:ext uri="{FF2B5EF4-FFF2-40B4-BE49-F238E27FC236}">
                <a16:creationId xmlns:a16="http://schemas.microsoft.com/office/drawing/2014/main" id="{5DE98180-CC85-9F38-FD68-70007C08078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21328"/>
          <a:stretch/>
        </p:blipFill>
        <p:spPr>
          <a:xfrm>
            <a:off x="20" y="73262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0315E89-592D-AEC5-F53E-C55DFEF76D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0726" y="1698703"/>
            <a:ext cx="11954108" cy="1292337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600"/>
              <a:t>The CAIDA “DDoS Attack 2007” Dataset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4676C2-95C1-E7F3-2AAD-6AF2B430F8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364959" y="4744843"/>
            <a:ext cx="2704378" cy="1855896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2000"/>
              <a:t>Team:</a:t>
            </a:r>
          </a:p>
          <a:p>
            <a:pPr>
              <a:lnSpc>
                <a:spcPct val="90000"/>
              </a:lnSpc>
            </a:pPr>
            <a:r>
              <a:rPr lang="en-US" sz="2000"/>
              <a:t>Tiffany Lee</a:t>
            </a:r>
          </a:p>
          <a:p>
            <a:pPr>
              <a:lnSpc>
                <a:spcPct val="90000"/>
              </a:lnSpc>
            </a:pPr>
            <a:r>
              <a:rPr lang="en-US" sz="2000"/>
              <a:t>Brenda Mejia</a:t>
            </a:r>
          </a:p>
          <a:p>
            <a:pPr>
              <a:lnSpc>
                <a:spcPct val="90000"/>
              </a:lnSpc>
            </a:pPr>
            <a:r>
              <a:rPr lang="en-US" sz="2000"/>
              <a:t>Mackenzie Falla</a:t>
            </a:r>
          </a:p>
        </p:txBody>
      </p:sp>
    </p:spTree>
    <p:extLst>
      <p:ext uri="{BB962C8B-B14F-4D97-AF65-F5344CB8AC3E}">
        <p14:creationId xmlns:p14="http://schemas.microsoft.com/office/powerpoint/2010/main" val="404128717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6486D1F-C507-FA91-640C-E6A3EFEF5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DD3E23-8DE0-4DD6-81BA-9CB83248EA31}" type="datetime1">
              <a:rPr lang="en-US" smtClean="0"/>
              <a:t>11/15/2024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E16EB-377F-6F4C-FA8F-FD9B812A9F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345509-D861-6163-E538-5208EE0B6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10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834E8A2-D3FA-C65D-5C16-E3EB63F0F15D}"/>
              </a:ext>
            </a:extLst>
          </p:cNvPr>
          <p:cNvSpPr txBox="1"/>
          <p:nvPr/>
        </p:nvSpPr>
        <p:spPr>
          <a:xfrm>
            <a:off x="469189" y="285644"/>
            <a:ext cx="3085171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4000">
                <a:latin typeface="Baguet Script" panose="00000500000000000000" pitchFamily="2" charset="0"/>
              </a:rPr>
              <a:t>Results:</a:t>
            </a:r>
          </a:p>
          <a:p>
            <a:r>
              <a:rPr lang="en-US" sz="2000">
                <a:latin typeface="Baguet Script"/>
              </a:rPr>
              <a:t>Brenda Mejia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DB88E37-8B89-C71D-84F1-D461DEA542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51297" y="183763"/>
            <a:ext cx="7309039" cy="285064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2F4488DA-317E-70B9-00AD-C45B529F93BA}"/>
              </a:ext>
            </a:extLst>
          </p:cNvPr>
          <p:cNvSpPr txBox="1"/>
          <p:nvPr/>
        </p:nvSpPr>
        <p:spPr>
          <a:xfrm>
            <a:off x="512864" y="1808656"/>
            <a:ext cx="182891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/>
              <a:t>Unusual amount of pings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DA134FA-9310-F2D6-14C7-2493807BBB3C}"/>
              </a:ext>
            </a:extLst>
          </p:cNvPr>
          <p:cNvSpPr txBox="1"/>
          <p:nvPr/>
        </p:nvSpPr>
        <p:spPr>
          <a:xfrm>
            <a:off x="597817" y="3405629"/>
            <a:ext cx="225998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Multiple external servers were used to send the pings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C8B60FF-8ED7-84FB-17BC-03EF923E78DE}"/>
              </a:ext>
            </a:extLst>
          </p:cNvPr>
          <p:cNvSpPr txBox="1"/>
          <p:nvPr/>
        </p:nvSpPr>
        <p:spPr>
          <a:xfrm>
            <a:off x="601014" y="5434361"/>
            <a:ext cx="16564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Speed of attack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392BB3F-F94D-5BFF-B0D8-E07CC67AE6C1}"/>
              </a:ext>
            </a:extLst>
          </p:cNvPr>
          <p:cNvSpPr txBox="1"/>
          <p:nvPr/>
        </p:nvSpPr>
        <p:spPr>
          <a:xfrm>
            <a:off x="5230951" y="3724308"/>
            <a:ext cx="52168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latin typeface="Baguet Script" panose="00000500000000000000" pitchFamily="2" charset="0"/>
              </a:rPr>
              <a:t>What was interesting about our search?</a:t>
            </a:r>
          </a:p>
          <a:p>
            <a:r>
              <a:rPr lang="en-US" sz="2400">
                <a:latin typeface="Baguet Script" panose="00000500000000000000" pitchFamily="2" charset="0"/>
              </a:rPr>
              <a:t>What did we expect to happen?</a:t>
            </a:r>
          </a:p>
          <a:p>
            <a:r>
              <a:rPr lang="en-US" sz="2400">
                <a:latin typeface="Baguet Script" panose="00000500000000000000" pitchFamily="2" charset="0"/>
              </a:rPr>
              <a:t>What actually happened?</a:t>
            </a:r>
          </a:p>
        </p:txBody>
      </p:sp>
    </p:spTree>
    <p:extLst>
      <p:ext uri="{BB962C8B-B14F-4D97-AF65-F5344CB8AC3E}">
        <p14:creationId xmlns:p14="http://schemas.microsoft.com/office/powerpoint/2010/main" val="7534356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19628DDF-65BF-4C8D-9FE0-D021583787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116EFE6-AA29-4179-8372-BCE2CA97B33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4BDD6CA-80C0-4861-B6B6-E3B928D629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9A7CE97B-56DB-468B-A006-7496014401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045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71093C2-1867-442A-857B-E469565FBE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3048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A8D03F0-245E-676E-BA3D-58DD280FF802}"/>
              </a:ext>
            </a:extLst>
          </p:cNvPr>
          <p:cNvSpPr txBox="1"/>
          <p:nvPr/>
        </p:nvSpPr>
        <p:spPr>
          <a:xfrm>
            <a:off x="1444338" y="5542276"/>
            <a:ext cx="10058400" cy="82296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/>
          <a:p>
            <a:pPr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spc="-5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Virus Total:</a:t>
            </a:r>
          </a:p>
          <a:p>
            <a:pPr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200" spc="-5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Mackenzie Falla</a:t>
            </a:r>
          </a:p>
        </p:txBody>
      </p:sp>
      <p:pic>
        <p:nvPicPr>
          <p:cNvPr id="9" name="Picture 8" descr="A screenshot of a computer&#10;&#10;Description automatically generated">
            <a:extLst>
              <a:ext uri="{FF2B5EF4-FFF2-40B4-BE49-F238E27FC236}">
                <a16:creationId xmlns:a16="http://schemas.microsoft.com/office/drawing/2014/main" id="{C8BE1A46-B165-4AF2-3DA9-8BDCFEDBE432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148" r="7257"/>
          <a:stretch/>
        </p:blipFill>
        <p:spPr>
          <a:xfrm>
            <a:off x="20" y="10"/>
            <a:ext cx="4177970" cy="5054146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32FE3B7B-CDCA-3531-67F2-74B3B4F1BC1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066" r="19528" b="2"/>
          <a:stretch/>
        </p:blipFill>
        <p:spPr>
          <a:xfrm>
            <a:off x="4115568" y="-509"/>
            <a:ext cx="3705154" cy="5054143"/>
          </a:xfrm>
          <a:prstGeom prst="rect">
            <a:avLst/>
          </a:prstGeom>
        </p:spPr>
      </p:pic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927B8A42-8496-E919-9BEC-3B485E1B44AD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8391" b="-4"/>
          <a:stretch/>
        </p:blipFill>
        <p:spPr>
          <a:xfrm>
            <a:off x="7763141" y="-509"/>
            <a:ext cx="4274634" cy="5085585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8BB16461-D3DF-4836-B20B-4E94CAD207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4E601E6-C38C-3A3A-C321-0771D421CA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65A5C87-DF58-40C8-B092-1DE63DB4547E}" type="slidenum">
              <a:rPr lang="en-US" smtClean="0"/>
              <a:pPr>
                <a:spcAft>
                  <a:spcPts val="600"/>
                </a:spcAft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26973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43C292-E70B-6529-9E4C-BC1C5DCEA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z="1800"/>
              <a:t>Mackenzie Falla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63FEF8-5A4E-7ACC-6398-FB5E42D1E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z="1400"/>
              <a:t>Virus total continued….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0F74E8-16BA-57B3-377F-A5A82603F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12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ED1A02F-FA86-3764-9F01-426D1965ED51}"/>
              </a:ext>
            </a:extLst>
          </p:cNvPr>
          <p:cNvSpPr txBox="1"/>
          <p:nvPr/>
        </p:nvSpPr>
        <p:spPr>
          <a:xfrm>
            <a:off x="230459" y="167995"/>
            <a:ext cx="4512526" cy="595547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400" b="1" i="0">
                <a:effectLst/>
                <a:latin typeface="Source Sans Pro" panose="020B0503030403020204" pitchFamily="34" charset="0"/>
              </a:rPr>
              <a:t>Basic Properties</a:t>
            </a:r>
          </a:p>
          <a:p>
            <a:pPr algn="l"/>
            <a:r>
              <a:rPr lang="en-US" sz="2100" b="0" i="0">
                <a:effectLst/>
                <a:latin typeface="Source Sans Pro" panose="020B0503030403020204" pitchFamily="34" charset="0"/>
              </a:rPr>
              <a:t>Network</a:t>
            </a:r>
          </a:p>
          <a:p>
            <a:pPr algn="l" fontAlgn="ctr"/>
            <a:r>
              <a:rPr lang="en-US" sz="2100" b="0" i="0" u="none" strike="noStrike">
                <a:effectLst/>
                <a:latin typeface="Source Sans Pro" panose="020B0503030403020204" pitchFamily="34" charset="0"/>
              </a:rPr>
              <a:t>71.112.0.0/12</a:t>
            </a:r>
          </a:p>
          <a:p>
            <a:pPr algn="l" fontAlgn="ctr"/>
            <a:endParaRPr lang="en-US" sz="2100" b="0" i="0">
              <a:effectLst/>
              <a:latin typeface="Source Sans Pro" panose="020B0503030403020204" pitchFamily="34" charset="0"/>
            </a:endParaRPr>
          </a:p>
          <a:p>
            <a:pPr algn="l"/>
            <a:r>
              <a:rPr lang="en-US" sz="2100" b="0" i="0">
                <a:effectLst/>
                <a:latin typeface="Source Sans Pro" panose="020B0503030403020204" pitchFamily="34" charset="0"/>
              </a:rPr>
              <a:t> Autonomous System Number</a:t>
            </a:r>
          </a:p>
          <a:p>
            <a:pPr algn="l" fontAlgn="ctr"/>
            <a:r>
              <a:rPr lang="en-US" sz="2100" b="0" i="0" u="none" strike="noStrike">
                <a:effectLst/>
                <a:latin typeface="Source Sans Pro" panose="020B0503030403020204" pitchFamily="34" charset="0"/>
              </a:rPr>
              <a:t>701</a:t>
            </a:r>
          </a:p>
          <a:p>
            <a:pPr algn="l" fontAlgn="ctr"/>
            <a:endParaRPr lang="en-US" sz="2100" b="0" i="0">
              <a:effectLst/>
              <a:latin typeface="Source Sans Pro" panose="020B0503030403020204" pitchFamily="34" charset="0"/>
            </a:endParaRPr>
          </a:p>
          <a:p>
            <a:pPr algn="l"/>
            <a:r>
              <a:rPr lang="en-US" sz="2100" b="0" i="0">
                <a:effectLst/>
                <a:latin typeface="Source Sans Pro" panose="020B0503030403020204" pitchFamily="34" charset="0"/>
              </a:rPr>
              <a:t> Autonomous System Label</a:t>
            </a:r>
          </a:p>
          <a:p>
            <a:pPr algn="l" fontAlgn="ctr"/>
            <a:r>
              <a:rPr lang="en-US" sz="2100" b="0" i="0" u="none" strike="noStrike">
                <a:effectLst/>
                <a:latin typeface="Source Sans Pro" panose="020B0503030403020204" pitchFamily="34" charset="0"/>
              </a:rPr>
              <a:t>UUNET</a:t>
            </a:r>
          </a:p>
          <a:p>
            <a:pPr algn="l" fontAlgn="ctr"/>
            <a:endParaRPr lang="en-US" sz="2100" b="0" i="0">
              <a:effectLst/>
              <a:latin typeface="Source Sans Pro" panose="020B0503030403020204" pitchFamily="34" charset="0"/>
            </a:endParaRPr>
          </a:p>
          <a:p>
            <a:pPr algn="l"/>
            <a:r>
              <a:rPr lang="en-US" sz="2100" b="0" i="0">
                <a:effectLst/>
                <a:latin typeface="Source Sans Pro" panose="020B0503030403020204" pitchFamily="34" charset="0"/>
              </a:rPr>
              <a:t> Regional Internet Registry</a:t>
            </a:r>
          </a:p>
          <a:p>
            <a:pPr algn="l" fontAlgn="ctr"/>
            <a:r>
              <a:rPr lang="en-US" sz="2100" b="0" i="0" u="none" strike="noStrike">
                <a:effectLst/>
                <a:latin typeface="Source Sans Pro" panose="020B0503030403020204" pitchFamily="34" charset="0"/>
              </a:rPr>
              <a:t>ARIN</a:t>
            </a:r>
          </a:p>
          <a:p>
            <a:pPr algn="l" fontAlgn="ctr"/>
            <a:endParaRPr lang="en-US" sz="2100" b="0" i="0">
              <a:effectLst/>
              <a:latin typeface="Source Sans Pro" panose="020B0503030403020204" pitchFamily="34" charset="0"/>
            </a:endParaRPr>
          </a:p>
          <a:p>
            <a:pPr algn="l"/>
            <a:r>
              <a:rPr lang="en-US" sz="2100" b="0" i="0">
                <a:effectLst/>
                <a:latin typeface="Source Sans Pro" panose="020B0503030403020204" pitchFamily="34" charset="0"/>
              </a:rPr>
              <a:t> Country</a:t>
            </a:r>
          </a:p>
          <a:p>
            <a:pPr algn="l" fontAlgn="ctr"/>
            <a:r>
              <a:rPr lang="en-US" sz="2100" b="0" i="0" u="none" strike="noStrike">
                <a:effectLst/>
                <a:latin typeface="Source Sans Pro" panose="020B0503030403020204" pitchFamily="34" charset="0"/>
              </a:rPr>
              <a:t>US</a:t>
            </a:r>
          </a:p>
          <a:p>
            <a:pPr algn="l" fontAlgn="ctr"/>
            <a:endParaRPr lang="en-US" sz="2100" b="0" i="0">
              <a:effectLst/>
              <a:latin typeface="Source Sans Pro" panose="020B0503030403020204" pitchFamily="34" charset="0"/>
            </a:endParaRPr>
          </a:p>
          <a:p>
            <a:pPr algn="l"/>
            <a:r>
              <a:rPr lang="en-US" sz="2100" b="0" i="0">
                <a:effectLst/>
                <a:latin typeface="Source Sans Pro" panose="020B0503030403020204" pitchFamily="34" charset="0"/>
              </a:rPr>
              <a:t> Continent</a:t>
            </a:r>
          </a:p>
          <a:p>
            <a:pPr algn="l" fontAlgn="ctr"/>
            <a:r>
              <a:rPr lang="en-US" sz="2100" b="0" i="0" u="none" strike="noStrike">
                <a:effectLst/>
                <a:latin typeface="Source Sans Pro" panose="020B0503030403020204" pitchFamily="34" charset="0"/>
              </a:rPr>
              <a:t>NA</a:t>
            </a:r>
            <a:endParaRPr lang="en-US" sz="2100" b="0" i="0">
              <a:effectLst/>
              <a:latin typeface="Source Sans Pro" panose="020B050303040302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62F453A-CF3F-9490-E1DB-364540506035}"/>
              </a:ext>
            </a:extLst>
          </p:cNvPr>
          <p:cNvSpPr txBox="1"/>
          <p:nvPr/>
        </p:nvSpPr>
        <p:spPr>
          <a:xfrm>
            <a:off x="6096000" y="272865"/>
            <a:ext cx="423002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sz="2400" b="1" i="0">
                <a:effectLst/>
                <a:latin typeface="Source Sans Pro" panose="020B0503030403020204" pitchFamily="34" charset="0"/>
              </a:rPr>
              <a:t>Google results</a:t>
            </a:r>
          </a:p>
          <a:p>
            <a:br>
              <a:rPr lang="en-US"/>
            </a:br>
            <a:endParaRPr lang="en-US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BEEBE022-F463-E52B-542B-4C65DE81EF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70556" y="947552"/>
            <a:ext cx="7718193" cy="4962897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DDoS Attack Detection Using Fast Entropy Approach on Flow - CORE</a:t>
            </a:r>
            <a:endParaRPr kumimoji="0" lang="en-US" altLang="en-US" sz="1050" b="0" i="0" u="none" strike="noStrike" cap="none" normalizeH="0" baseline="0">
              <a:ln>
                <a:noFill/>
              </a:ln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core.ac.uk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File Format: PDF/Adobe Acrobat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1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71.126.222.64</a:t>
            </a: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. ICMP. 2605. C2. 192.120.148.227. </a:t>
            </a:r>
            <a:r>
              <a:rPr kumimoji="0" lang="en-US" altLang="en-US" sz="1050" b="1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71.126.222.64</a:t>
            </a: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. ICMP ... For example the connection between 192.95.27.190 and </a:t>
            </a:r>
            <a:r>
              <a:rPr kumimoji="0" lang="en-US" altLang="en-US" sz="1050" b="1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71.126.222.64</a:t>
            </a: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, entropy variation is.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Entropy-Based Application Layer DDoS Attack Detection Using ...</a:t>
            </a:r>
            <a:endParaRPr kumimoji="0" lang="en-US" altLang="en-US" sz="1050" b="0" i="0" u="none" strike="noStrike" cap="none" normalizeH="0" baseline="0">
              <a:ln>
                <a:noFill/>
              </a:ln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www.mdpi.com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1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71.126.222.64</a:t>
            </a: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, 1242. 3, 51.81.166.201, </a:t>
            </a:r>
            <a:r>
              <a:rPr kumimoji="0" lang="en-US" altLang="en-US" sz="1050" b="1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71.126.222.64</a:t>
            </a: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, 221. 4, 192.95.27.190, </a:t>
            </a:r>
            <a:r>
              <a:rPr kumimoji="0" lang="en-US" altLang="en-US" sz="1050" b="1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71.126.222.64</a:t>
            </a: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, 1856. 5, 51.173.229.255, </a:t>
            </a:r>
            <a:r>
              <a:rPr kumimoji="0" lang="en-US" altLang="en-US" sz="1050" b="1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71.126.222.64</a:t>
            </a: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, 739. 6, 40.75.89.172, </a:t>
            </a:r>
            <a:r>
              <a:rPr kumimoji="0" lang="en-US" altLang="en-US" sz="1050" b="1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71.126</a:t>
            </a: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 ...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Filtering DDoS Attacks from Unlabeled Network Traffic Data Using ...</a:t>
            </a:r>
            <a:endParaRPr kumimoji="0" lang="en-US" altLang="en-US" sz="1050" b="0" i="0" u="none" strike="noStrike" cap="none" normalizeH="0" baseline="0">
              <a:ln>
                <a:noFill/>
              </a:ln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dl.acm.org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Jun 7, 2021 </a:t>
            </a:r>
            <a:r>
              <a:rPr kumimoji="0" lang="en-US" altLang="en-US" sz="1050" b="1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...</a:t>
            </a: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 27.190. </a:t>
            </a:r>
            <a:r>
              <a:rPr kumimoji="0" lang="en-US" altLang="en-US" sz="1050" b="1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71.126.222.64</a:t>
            </a: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. 48. 50725 → 35451 [SYN] Seq=0 Win=64512 .. Select features of attack traffic samples ...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(PDF) DDoS Attack Detection Using Fast Entropy Approach on Flow</a:t>
            </a:r>
            <a:endParaRPr kumimoji="0" lang="en-US" altLang="en-US" sz="1050" b="0" i="0" u="none" strike="noStrike" cap="none" normalizeH="0" baseline="0">
              <a:ln>
                <a:noFill/>
              </a:ln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www.researchgate.net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Oct 22, 2024 </a:t>
            </a:r>
            <a:r>
              <a:rPr kumimoji="0" lang="en-US" altLang="en-US" sz="1050" b="1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...</a:t>
            </a: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 ... </a:t>
            </a:r>
            <a:r>
              <a:rPr kumimoji="0" lang="en-US" altLang="en-US" sz="1050" b="1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71.126.222.64</a:t>
            </a: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. ICMP. 2605. C2. 192.120.148.227. </a:t>
            </a:r>
            <a:r>
              <a:rPr kumimoji="0" lang="en-US" altLang="en-US" sz="1050" b="1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71.126.222.64</a:t>
            </a: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. ICMP. 1831. C3. 202.1.175.252. </a:t>
            </a:r>
            <a:r>
              <a:rPr kumimoji="0" lang="en-US" altLang="en-US" sz="1050" b="1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71.126.222.64</a:t>
            </a: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. ICMP. 1786. C4. 40.75.89.172.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Feature Selection to Enhance DDoS Detection Using Hybrid N ...</a:t>
            </a:r>
            <a:endParaRPr kumimoji="0" lang="en-US" altLang="en-US" sz="1050" b="0" i="0" u="none" strike="noStrike" cap="none" normalizeH="0" baseline="0">
              <a:ln>
                <a:noFill/>
              </a:ln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joiv.org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File Format: PDF/Adobe Acrobat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The relationship between 192.95.27.190 and </a:t>
            </a:r>
            <a:r>
              <a:rPr kumimoji="0" lang="en-US" altLang="en-US" sz="1050" b="1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71.126.222.64</a:t>
            </a: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,. e.g., The resultant value of 7.46 compared to the other relationships, is significant. However ...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Feature selection to improve distributed denial of service detection ...</a:t>
            </a:r>
            <a:endParaRPr kumimoji="0" lang="en-US" altLang="en-US" sz="1050" b="0" i="0" u="none" strike="noStrike" cap="none" normalizeH="0" baseline="0">
              <a:ln>
                <a:noFill/>
              </a:ln>
              <a:effectLst/>
              <a:latin typeface="roboto" panose="02000000000000000000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telkomnika.uad.ac.id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File Format: PDF/Adobe Acrobat</a:t>
            </a:r>
          </a:p>
          <a:p>
            <a:pPr marL="0" marR="0" lvl="0" indent="0" algn="l" defTabSz="914400" rtl="0" eaLnBrk="0" fontAlgn="t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27.190 and </a:t>
            </a:r>
            <a:r>
              <a:rPr kumimoji="0" lang="en-US" altLang="en-US" sz="1050" b="1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71.126.222.64</a:t>
            </a:r>
            <a:r>
              <a:rPr kumimoji="0" lang="en-US" altLang="en-US" sz="1050" b="0" i="0" u="none" strike="noStrike" cap="none" normalizeH="0" baseline="0">
                <a:ln>
                  <a:noFill/>
                </a:ln>
                <a:effectLst/>
                <a:latin typeface="roboto" panose="02000000000000000000" pitchFamily="2" charset="0"/>
              </a:rPr>
              <a:t>. The resulting value is substantial, namely 7.46 compared to other connections. However, this proposed method performs forward ...</a:t>
            </a:r>
            <a:endParaRPr kumimoji="0" lang="en-US" altLang="en-US" sz="2400" b="0" i="0" u="none" strike="noStrike" cap="none" normalizeH="0" baseline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794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600B5AE2-C5CC-499C-8F2D-249888BE22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A7A3698-B350-40E5-8475-9BCC41A089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0AC655C7-EC94-4BE6-84C8-2F9EFBBB27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990D0034-F768-41E7-85D4-F38C4DE857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4F7E42D-8B5A-4FC8-81CD-9E60171F7F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28CC87B-859E-33CF-BC04-86124D4D30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2370" y="516836"/>
            <a:ext cx="3084844" cy="76332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spc="-50" baseline="0" dirty="0">
                <a:latin typeface="+mj-lt"/>
                <a:ea typeface="+mj-ea"/>
                <a:cs typeface="+mj-cs"/>
              </a:rPr>
              <a:t>Remediation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838603-9185-EA88-1DCE-2D43EE5A8A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2371" y="1405054"/>
            <a:ext cx="3084844" cy="4584265"/>
          </a:xfrm>
        </p:spPr>
        <p:txBody>
          <a:bodyPr vert="horz" lIns="0" tIns="45720" rIns="0" bIns="45720" rtlCol="0" anchor="t">
            <a:normAutofit fontScale="92500" lnSpcReduction="10000"/>
          </a:bodyPr>
          <a:lstStyle/>
          <a:p>
            <a:pPr marL="285750" indent="-285750">
              <a:buChar char="-"/>
            </a:pPr>
            <a:r>
              <a:rPr lang="en-US" sz="1600" dirty="0">
                <a:solidFill>
                  <a:srgbClr val="000000"/>
                </a:solidFill>
                <a:latin typeface="Poppins"/>
                <a:ea typeface="Calibri"/>
                <a:cs typeface="Poppins"/>
              </a:rPr>
              <a:t>A strong firewall and proper traffic monitoring would result in a decrease of the chances of an attack.</a:t>
            </a:r>
            <a:endParaRPr lang="en-US">
              <a:ea typeface="Calibri" panose="020F0502020204030204"/>
              <a:cs typeface="Calibri" panose="020F0502020204030204"/>
            </a:endParaRPr>
          </a:p>
          <a:p>
            <a:pPr marL="285750" indent="-285750">
              <a:buChar char="-"/>
            </a:pPr>
            <a:endParaRPr lang="en-US" sz="1600" dirty="0">
              <a:solidFill>
                <a:srgbClr val="000000"/>
              </a:solidFill>
              <a:latin typeface="Poppins"/>
              <a:ea typeface="Calibri"/>
              <a:cs typeface="Poppins"/>
            </a:endParaRPr>
          </a:p>
          <a:p>
            <a:pPr marL="285750" indent="-285750">
              <a:buChar char="-"/>
            </a:pPr>
            <a:r>
              <a:rPr lang="en-US" sz="1600" dirty="0">
                <a:solidFill>
                  <a:srgbClr val="000000"/>
                </a:solidFill>
                <a:latin typeface="Poppins"/>
                <a:ea typeface="Calibri"/>
                <a:cs typeface="Poppins"/>
              </a:rPr>
              <a:t>Networking has greatly improved since 2007. With the introduction of firewalls, traffic between IP pairs or specific protocols can be blocked.</a:t>
            </a:r>
            <a:endParaRPr lang="en-US" dirty="0">
              <a:latin typeface="Calibri" panose="020F0502020204030204"/>
              <a:ea typeface="Calibri"/>
              <a:cs typeface="Calibri"/>
            </a:endParaRPr>
          </a:p>
          <a:p>
            <a:pPr marL="285750" indent="-285750">
              <a:buChar char="-"/>
            </a:pPr>
            <a:endParaRPr lang="en-US" sz="1100" dirty="0">
              <a:solidFill>
                <a:srgbClr val="000000"/>
              </a:solidFill>
              <a:latin typeface="Poppins"/>
              <a:ea typeface="Calibri"/>
              <a:cs typeface="Poppins"/>
            </a:endParaRPr>
          </a:p>
          <a:p>
            <a:pPr marL="285750" indent="-285750">
              <a:buChar char="-"/>
            </a:pPr>
            <a:r>
              <a:rPr lang="en-US" sz="1100" dirty="0">
                <a:solidFill>
                  <a:srgbClr val="000000"/>
                </a:solidFill>
                <a:latin typeface="Poppins"/>
                <a:ea typeface="Calibri"/>
                <a:cs typeface="Poppins"/>
              </a:rPr>
              <a:t> </a:t>
            </a:r>
            <a:r>
              <a:rPr lang="en-US" sz="1600" dirty="0">
                <a:solidFill>
                  <a:srgbClr val="000000"/>
                </a:solidFill>
                <a:latin typeface="Poppins"/>
                <a:ea typeface="Calibri"/>
                <a:cs typeface="Poppins"/>
              </a:rPr>
              <a:t>Recommendation is to block ICMP ping traffic aimed toward the victim IP of 71.126.222.64. This would remove the load on the victim’s Networking stack to reply to these Pings</a:t>
            </a:r>
            <a:endParaRPr lang="en-US" sz="1600">
              <a:ea typeface="Calibri"/>
              <a:cs typeface="Calibri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82A7F03-A837-E3FE-0642-F7E49D157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92370" y="6459785"/>
            <a:ext cx="334413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1600">
                <a:solidFill>
                  <a:srgbClr val="FFFFFF"/>
                </a:solidFill>
              </a:rPr>
              <a:t>Tiffany Lee</a:t>
            </a:r>
            <a:endParaRPr lang="en-US" sz="1600" kern="1200" cap="all" baseline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9" name="Content Placeholder 8" descr="Person staring at numbers">
            <a:extLst>
              <a:ext uri="{FF2B5EF4-FFF2-40B4-BE49-F238E27FC236}">
                <a16:creationId xmlns:a16="http://schemas.microsoft.com/office/drawing/2014/main" id="{604A315A-5CE0-2F7B-B6A6-08625DDB78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74" r="4120"/>
          <a:stretch/>
        </p:blipFill>
        <p:spPr>
          <a:xfrm>
            <a:off x="4040071" y="10"/>
            <a:ext cx="8111272" cy="6857990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8C04651D-B9F4-4935-A02D-364153FBDF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41D6069-51F7-BDF8-9EF5-2697B127FD6F}"/>
              </a:ext>
            </a:extLst>
          </p:cNvPr>
          <p:cNvSpPr txBox="1"/>
          <p:nvPr/>
        </p:nvSpPr>
        <p:spPr>
          <a:xfrm>
            <a:off x="10175467" y="5250655"/>
            <a:ext cx="197004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bg1"/>
                </a:solidFill>
              </a:rPr>
              <a:t>Multiple ICMP pings received the same message that returned the host / port is unavailable </a:t>
            </a:r>
          </a:p>
        </p:txBody>
      </p:sp>
    </p:spTree>
    <p:extLst>
      <p:ext uri="{BB962C8B-B14F-4D97-AF65-F5344CB8AC3E}">
        <p14:creationId xmlns:p14="http://schemas.microsoft.com/office/powerpoint/2010/main" val="20329428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744E1CB-E7D0-1B8A-CE07-2994DF30614E}"/>
              </a:ext>
            </a:extLst>
          </p:cNvPr>
          <p:cNvSpPr txBox="1"/>
          <p:nvPr/>
        </p:nvSpPr>
        <p:spPr>
          <a:xfrm>
            <a:off x="242607" y="83918"/>
            <a:ext cx="4760573" cy="22159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5400" dirty="0">
                <a:latin typeface="Aharoni"/>
                <a:cs typeface="Aharoni"/>
              </a:rPr>
              <a:t>Conclusion</a:t>
            </a:r>
          </a:p>
          <a:p>
            <a:pPr algn="ctr"/>
            <a:r>
              <a:rPr lang="en-US" dirty="0">
                <a:latin typeface="Aharoni"/>
                <a:cs typeface="Aharoni"/>
              </a:rPr>
              <a:t>Tiffany Lee</a:t>
            </a:r>
          </a:p>
          <a:p>
            <a:pPr algn="l"/>
            <a:endParaRPr lang="en-US" sz="6600">
              <a:solidFill>
                <a:schemeClr val="bg2"/>
              </a:solidFill>
              <a:latin typeface="Baguet Scrip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15FD6DF-2C87-28C2-4759-2291D6A09D29}"/>
              </a:ext>
            </a:extLst>
          </p:cNvPr>
          <p:cNvSpPr txBox="1"/>
          <p:nvPr/>
        </p:nvSpPr>
        <p:spPr>
          <a:xfrm>
            <a:off x="8811464" y="6209408"/>
            <a:ext cx="3379711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3600" b="1">
                <a:latin typeface="Baguet Script"/>
              </a:rPr>
              <a:t>Any Questions?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054ABFC-6007-556B-6D4B-B39A49FA8EF0}"/>
              </a:ext>
            </a:extLst>
          </p:cNvPr>
          <p:cNvSpPr txBox="1"/>
          <p:nvPr/>
        </p:nvSpPr>
        <p:spPr>
          <a:xfrm>
            <a:off x="5961199" y="84231"/>
            <a:ext cx="6071825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1200" u="sng">
                <a:latin typeface="Calibri"/>
                <a:ea typeface="Calibri"/>
                <a:cs typeface="Calibri"/>
              </a:rPr>
              <a:t>References: </a:t>
            </a:r>
            <a:endParaRPr lang="en-US" sz="1200" u="sng">
              <a:ea typeface="Calibri"/>
              <a:cs typeface="Calibri"/>
            </a:endParaRPr>
          </a:p>
          <a:p>
            <a:pPr algn="ctr"/>
            <a:r>
              <a:rPr lang="en-US" sz="1200">
                <a:ea typeface="+mn-lt"/>
                <a:cs typeface="+mn-l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playbook-for-ddos.pdf</a:t>
            </a:r>
            <a:endParaRPr lang="en-US" sz="1200">
              <a:ea typeface="Calibri"/>
              <a:cs typeface="Calibri"/>
              <a:hlinkClick r:id="" action="ppaction://noaction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algn="ctr"/>
            <a:endParaRPr lang="en-US" sz="1200">
              <a:latin typeface="Calibri"/>
              <a:ea typeface="Calibri"/>
              <a:cs typeface="Poppins"/>
            </a:endParaRPr>
          </a:p>
          <a:p>
            <a:pPr algn="ctr"/>
            <a:r>
              <a:rPr lang="en-US" sz="1200">
                <a:latin typeface="Calibri"/>
                <a:ea typeface="Calibri"/>
                <a:cs typeface="Poppi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https://www.caida.org/catalog/datasets/ddos-20070804_dataset/</a:t>
            </a:r>
            <a:endParaRPr lang="en-US" sz="1400">
              <a:latin typeface="Calibri"/>
              <a:ea typeface="Calibri"/>
              <a:cs typeface="Calibri"/>
            </a:endParaRPr>
          </a:p>
        </p:txBody>
      </p:sp>
      <p:pic>
        <p:nvPicPr>
          <p:cNvPr id="5" name="Picture 4" descr="A screenshot of a graph&#10;&#10;Description automatically generated">
            <a:extLst>
              <a:ext uri="{FF2B5EF4-FFF2-40B4-BE49-F238E27FC236}">
                <a16:creationId xmlns:a16="http://schemas.microsoft.com/office/drawing/2014/main" id="{B95237FF-448C-A01A-B7D8-E881BB04AD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6854" y="1484191"/>
            <a:ext cx="5668932" cy="4445540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8B8F5B0A-9572-1B06-F338-22D8F42712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00873" y="1483985"/>
            <a:ext cx="6211799" cy="4441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9279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853319-53A2-B106-54EE-C3AE4C8A3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46F267-034E-9F2D-21A4-4A33D8F72A70}"/>
              </a:ext>
            </a:extLst>
          </p:cNvPr>
          <p:cNvSpPr txBox="1"/>
          <p:nvPr/>
        </p:nvSpPr>
        <p:spPr>
          <a:xfrm>
            <a:off x="3746810" y="0"/>
            <a:ext cx="4512526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>
                <a:latin typeface="Aldhabi" panose="020F0502020204030204" pitchFamily="2" charset="-78"/>
                <a:cs typeface="Aldhabi" panose="020F0502020204030204" pitchFamily="2" charset="-78"/>
              </a:rPr>
              <a:t>About the Dataset:</a:t>
            </a:r>
          </a:p>
          <a:p>
            <a:endParaRPr lang="en-US" sz="6600">
              <a:latin typeface="Aldhabi" panose="020F0502020204030204" pitchFamily="2" charset="-78"/>
              <a:cs typeface="Aldhabi" panose="020F0502020204030204" pitchFamily="2" charset="-7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75C566-AEB2-2945-4141-B8194170D31C}"/>
              </a:ext>
            </a:extLst>
          </p:cNvPr>
          <p:cNvSpPr txBox="1"/>
          <p:nvPr/>
        </p:nvSpPr>
        <p:spPr>
          <a:xfrm>
            <a:off x="1289824" y="981615"/>
            <a:ext cx="9426497" cy="101566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2000" b="0" i="0" u="none" strike="noStrike">
                <a:solidFill>
                  <a:srgbClr val="000000"/>
                </a:solidFill>
                <a:effectLst/>
                <a:latin typeface="Poppins" panose="00000500000000000000" pitchFamily="2" charset="0"/>
              </a:rPr>
              <a:t>The CAIDA "DDoS Attack 2007" Dataset</a:t>
            </a:r>
          </a:p>
          <a:p>
            <a:pPr algn="ctr"/>
            <a:r>
              <a:rPr lang="en-US" sz="2000" b="0" i="0" u="sng" strike="noStrike">
                <a:solidFill>
                  <a:srgbClr val="1155CC"/>
                </a:solidFill>
                <a:effectLst/>
                <a:latin typeface="Poppins" panose="00000500000000000000" pitchFamily="2" charset="0"/>
                <a:hlinkClick r:id="rId2"/>
              </a:rPr>
              <a:t>https://www.caida.org/catalog/datasets/ddos-20070804_dataset/</a:t>
            </a:r>
            <a:endParaRPr lang="en-US" sz="2000" b="0" i="0" u="sng" strike="noStrike">
              <a:solidFill>
                <a:srgbClr val="1155CC"/>
              </a:solidFill>
              <a:effectLst/>
              <a:latin typeface="Poppins" panose="00000500000000000000" pitchFamily="2" charset="0"/>
            </a:endParaRPr>
          </a:p>
          <a:p>
            <a:pPr algn="ctr"/>
            <a:r>
              <a:rPr lang="en-US" sz="2000">
                <a:latin typeface="Poppins"/>
                <a:cs typeface="Poppins"/>
              </a:rPr>
              <a:t>Tiffany Lee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67C530-BB3E-0F69-FE91-9BD74D0C364B}"/>
              </a:ext>
            </a:extLst>
          </p:cNvPr>
          <p:cNvSpPr txBox="1"/>
          <p:nvPr/>
        </p:nvSpPr>
        <p:spPr>
          <a:xfrm>
            <a:off x="1011044" y="2067924"/>
            <a:ext cx="4334107" cy="403187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 sz="1600" dirty="0">
                <a:latin typeface="Poppins"/>
                <a:cs typeface="Poppins"/>
              </a:rPr>
              <a:t>Collected</a:t>
            </a:r>
            <a:r>
              <a:rPr lang="en-US" sz="1600" b="0" i="0" u="none" strike="noStrike" dirty="0">
                <a:effectLst/>
                <a:latin typeface="Poppins"/>
                <a:cs typeface="Poppins"/>
              </a:rPr>
              <a:t> by the Center for Applied Internet Data Analysis (CAIDA).</a:t>
            </a:r>
            <a:r>
              <a:rPr lang="en-US" sz="1600" dirty="0">
                <a:latin typeface="Poppins"/>
                <a:cs typeface="Poppins"/>
              </a:rPr>
              <a:t> </a:t>
            </a:r>
            <a:endParaRPr lang="en-US">
              <a:latin typeface="Calibri" panose="020F0502020204030204"/>
              <a:ea typeface="Calibri" panose="020F0502020204030204"/>
              <a:cs typeface="Calibri" panose="020F0502020204030204"/>
            </a:endParaRPr>
          </a:p>
          <a:p>
            <a:endParaRPr lang="en-US" sz="1600" dirty="0">
              <a:latin typeface="Poppins"/>
              <a:ea typeface="+mn-lt"/>
              <a:cs typeface="Poppins"/>
            </a:endParaRPr>
          </a:p>
          <a:p>
            <a:pPr marL="285750" indent="-285750">
              <a:buFont typeface="Calibri"/>
              <a:buChar char="-"/>
            </a:pPr>
            <a:r>
              <a:rPr lang="en-US" sz="1600" dirty="0">
                <a:latin typeface="Poppins"/>
                <a:ea typeface="+mn-lt"/>
                <a:cs typeface="+mn-lt"/>
              </a:rPr>
              <a:t>Contains approximately one hour of anonymized traffic traces from a DDoS attack on August 4, 2007.</a:t>
            </a:r>
            <a:r>
              <a:rPr lang="en-US" sz="1600" b="0" i="0" u="none" strike="noStrike" dirty="0">
                <a:effectLst/>
                <a:latin typeface="Poppins"/>
                <a:cs typeface="Poppins"/>
              </a:rPr>
              <a:t>  </a:t>
            </a:r>
            <a:endParaRPr lang="en-US">
              <a:latin typeface="Calibri" panose="020F0502020204030204"/>
              <a:ea typeface="Calibri"/>
              <a:cs typeface="Calibri"/>
            </a:endParaRPr>
          </a:p>
          <a:p>
            <a:endParaRPr lang="en-US" sz="1600" dirty="0">
              <a:latin typeface="Poppins"/>
              <a:cs typeface="Poppins"/>
            </a:endParaRPr>
          </a:p>
          <a:p>
            <a:pPr marL="285750" indent="-285750">
              <a:buFont typeface="Calibri"/>
              <a:buChar char="-"/>
            </a:pPr>
            <a:r>
              <a:rPr lang="en-US" sz="1600" dirty="0">
                <a:latin typeface="Poppins"/>
                <a:cs typeface="Poppins"/>
              </a:rPr>
              <a:t>The dataset is available in </a:t>
            </a:r>
            <a:r>
              <a:rPr lang="en-US" sz="1600" dirty="0" err="1">
                <a:latin typeface="Poppins"/>
                <a:cs typeface="Poppins"/>
              </a:rPr>
              <a:t>pcap</a:t>
            </a:r>
            <a:r>
              <a:rPr lang="en-US" sz="1600" dirty="0">
                <a:latin typeface="Poppins"/>
                <a:cs typeface="Poppins"/>
              </a:rPr>
              <a:t> format. The total size of the dataset is 5.3 GB (compressed) and 21 GB (uncompressed).</a:t>
            </a:r>
          </a:p>
          <a:p>
            <a:endParaRPr lang="en-US" sz="1600" dirty="0">
              <a:latin typeface="Poppins"/>
              <a:cs typeface="Poppins"/>
            </a:endParaRPr>
          </a:p>
          <a:p>
            <a:pPr marL="285750" indent="-285750">
              <a:buFont typeface="Calibri"/>
              <a:buChar char="-"/>
            </a:pPr>
            <a:r>
              <a:rPr lang="en-US" sz="1600" b="0" i="0" u="none" strike="noStrike" dirty="0">
                <a:effectLst/>
                <a:latin typeface="Poppins"/>
                <a:cs typeface="Poppins"/>
              </a:rPr>
              <a:t>This attack primarily targeted high-profile, high-bandwidth networks rather than individual consumer devices.</a:t>
            </a:r>
            <a:endParaRPr lang="en-US">
              <a:ea typeface="Calibri"/>
              <a:cs typeface="Calibri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C3EED15-FB3A-AE3D-195E-788940A32FC0}"/>
              </a:ext>
            </a:extLst>
          </p:cNvPr>
          <p:cNvSpPr txBox="1"/>
          <p:nvPr/>
        </p:nvSpPr>
        <p:spPr>
          <a:xfrm>
            <a:off x="6004624" y="2065736"/>
            <a:ext cx="4861931" cy="132343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1600" b="0" i="0" u="none" strike="noStrike" dirty="0">
                <a:solidFill>
                  <a:srgbClr val="000000"/>
                </a:solidFill>
                <a:effectLst/>
                <a:latin typeface="Poppins"/>
                <a:cs typeface="Poppins"/>
              </a:rPr>
              <a:t>The attack targeted core internet protocols, such as ICMP (ping flooding) and UDP, typical of large-scale DDoS attacks aimed at overwhelming network resources and server capacities.  </a:t>
            </a:r>
            <a:endParaRPr lang="en-US" sz="1600" dirty="0">
              <a:latin typeface="Poppins"/>
              <a:cs typeface="Poppins"/>
            </a:endParaRPr>
          </a:p>
        </p:txBody>
      </p:sp>
      <p:pic>
        <p:nvPicPr>
          <p:cNvPr id="13" name="Picture 12" descr="A diagram of a graph&#10;&#10;Description automatically generated">
            <a:extLst>
              <a:ext uri="{FF2B5EF4-FFF2-40B4-BE49-F238E27FC236}">
                <a16:creationId xmlns:a16="http://schemas.microsoft.com/office/drawing/2014/main" id="{4E775F9E-A913-6637-4494-A1B46651701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003302" y="3677692"/>
            <a:ext cx="5442500" cy="2320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356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A44D4AA-A08F-3855-5F1C-85B398849789}"/>
              </a:ext>
            </a:extLst>
          </p:cNvPr>
          <p:cNvSpPr txBox="1"/>
          <p:nvPr/>
        </p:nvSpPr>
        <p:spPr>
          <a:xfrm>
            <a:off x="945576" y="359532"/>
            <a:ext cx="9717624" cy="138499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US" sz="3200">
                <a:latin typeface="Aharoni"/>
                <a:cs typeface="Aharoni"/>
              </a:rPr>
              <a:t>Playbook: </a:t>
            </a:r>
            <a:r>
              <a:rPr lang="en-US" sz="3200" b="0" i="0" u="none" strike="noStrike">
                <a:solidFill>
                  <a:srgbClr val="000000"/>
                </a:solidFill>
                <a:effectLst/>
                <a:latin typeface="Aharoni"/>
                <a:cs typeface="Aharoni"/>
              </a:rPr>
              <a:t>Distributed Denial-of-Service Playbook by Cyber Security Agency of Singapore </a:t>
            </a:r>
          </a:p>
          <a:p>
            <a:pPr algn="ctr"/>
            <a:r>
              <a:rPr lang="en-US" sz="2000">
                <a:latin typeface="Poppins"/>
                <a:cs typeface="Aharoni"/>
              </a:rPr>
              <a:t>Tiffany Lee</a:t>
            </a:r>
            <a:endParaRPr lang="en-US" sz="2000" err="1">
              <a:latin typeface="Poppins"/>
              <a:cs typeface="Aharoni" panose="02010803020104030203" pitchFamily="2" charset="-79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CE1CB15-92F5-70E5-C622-9DDC2F1FB1FF}"/>
              </a:ext>
            </a:extLst>
          </p:cNvPr>
          <p:cNvSpPr txBox="1"/>
          <p:nvPr/>
        </p:nvSpPr>
        <p:spPr>
          <a:xfrm>
            <a:off x="7456624" y="1342290"/>
            <a:ext cx="43225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u="sng" strike="noStrike">
                <a:solidFill>
                  <a:srgbClr val="1155CC"/>
                </a:solidFill>
                <a:effectLst/>
                <a:latin typeface="Poppins" panose="00000500000000000000" pitchFamily="2" charset="0"/>
                <a:hlinkClick r:id="rId2"/>
              </a:rPr>
              <a:t>playbook-for-ddos.pdf</a:t>
            </a:r>
            <a:endParaRPr lang="en-US" sz="24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CAFCDCD-7CC7-2D26-0C96-B540721A4FC3}"/>
              </a:ext>
            </a:extLst>
          </p:cNvPr>
          <p:cNvSpPr txBox="1"/>
          <p:nvPr/>
        </p:nvSpPr>
        <p:spPr>
          <a:xfrm>
            <a:off x="772831" y="1802605"/>
            <a:ext cx="9740017" cy="572464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 sz="2000" dirty="0">
              <a:ea typeface="+mn-lt"/>
              <a:cs typeface="+mn-lt"/>
            </a:endParaRPr>
          </a:p>
          <a:p>
            <a:pPr marL="342900" indent="-342900">
              <a:buFont typeface="Calibri"/>
              <a:buChar char="-"/>
            </a:pPr>
            <a:r>
              <a:rPr lang="en-US" sz="2000" dirty="0">
                <a:ea typeface="+mn-lt"/>
                <a:cs typeface="+mn-lt"/>
              </a:rPr>
              <a:t>The purpose of the DDoS Playbook is to provide organizations with a structured guide for identifying, containing, and mitigating Distributed Denial-of-Service (DDoS) attacks.</a:t>
            </a:r>
            <a:endParaRPr lang="en-US" sz="2000">
              <a:latin typeface="Nirmala UI Semilight"/>
              <a:ea typeface="Nirmala UI Semilight"/>
              <a:cs typeface="Nirmala UI Semilight"/>
            </a:endParaRPr>
          </a:p>
          <a:p>
            <a:pPr marL="342900" indent="-342900">
              <a:buFont typeface="Calibri"/>
              <a:buChar char="-"/>
            </a:pPr>
            <a:endParaRPr lang="en-US" sz="2000" dirty="0">
              <a:ea typeface="+mn-lt"/>
              <a:cs typeface="+mn-lt"/>
            </a:endParaRPr>
          </a:p>
          <a:p>
            <a:pPr marL="342900" indent="-342900">
              <a:buFont typeface="Calibri"/>
              <a:buChar char="-"/>
            </a:pPr>
            <a:r>
              <a:rPr lang="en-US" sz="2000" dirty="0">
                <a:ea typeface="+mn-lt"/>
                <a:cs typeface="+mn-lt"/>
              </a:rPr>
              <a:t>Encourages routine training and awareness among employees on detecting and responding to DDoS threats, fostering a culture of cybersecurity readiness.</a:t>
            </a:r>
            <a:endParaRPr lang="en-US" sz="2000" dirty="0">
              <a:latin typeface="Calibri"/>
              <a:ea typeface="Nirmala UI Semilight"/>
              <a:cs typeface="Calibri"/>
            </a:endParaRPr>
          </a:p>
          <a:p>
            <a:pPr marL="342900" indent="-342900">
              <a:buFont typeface="Calibri"/>
              <a:buChar char="-"/>
            </a:pPr>
            <a:endParaRPr lang="en-US" sz="2000" dirty="0">
              <a:ea typeface="+mn-lt"/>
              <a:cs typeface="+mn-lt"/>
            </a:endParaRPr>
          </a:p>
          <a:p>
            <a:pPr marL="342900" indent="-342900">
              <a:buFont typeface="Calibri"/>
              <a:buChar char="-"/>
            </a:pPr>
            <a:r>
              <a:rPr lang="en-US" sz="2000" dirty="0">
                <a:ea typeface="+mn-lt"/>
                <a:cs typeface="+mn-lt"/>
              </a:rPr>
              <a:t>Ensures key stakeholders, including clients, employees, and regulatory bodies, are informed and updated in the event of an attack.</a:t>
            </a:r>
            <a:endParaRPr lang="en-US" sz="2000" dirty="0">
              <a:latin typeface="Calibri"/>
              <a:ea typeface="Calibri"/>
              <a:cs typeface="Calibri"/>
            </a:endParaRPr>
          </a:p>
          <a:p>
            <a:pPr marL="342900" indent="-342900">
              <a:buFont typeface="Calibri"/>
              <a:buChar char="-"/>
            </a:pPr>
            <a:endParaRPr lang="en-US" sz="2000" dirty="0">
              <a:ea typeface="Nirmala UI Semilight"/>
              <a:cs typeface="+mn-lt"/>
            </a:endParaRPr>
          </a:p>
          <a:p>
            <a:pPr marL="342900" indent="-342900">
              <a:buFont typeface="Calibri"/>
              <a:buChar char="-"/>
            </a:pPr>
            <a:r>
              <a:rPr lang="en-US" sz="2000" dirty="0">
                <a:ea typeface="+mn-lt"/>
                <a:cs typeface="+mn-lt"/>
              </a:rPr>
              <a:t>Outlines methods to collect evidence, allowing organizations to understand the attack’s nature, determine vulnerabilities, and enhance future resilience.</a:t>
            </a:r>
            <a:endParaRPr lang="en-US" sz="2000" dirty="0">
              <a:latin typeface="Calibri"/>
              <a:ea typeface="Nirmala UI Semilight"/>
              <a:cs typeface="Calibri"/>
            </a:endParaRPr>
          </a:p>
          <a:p>
            <a:pPr marL="342900" indent="-342900">
              <a:buFont typeface="Calibri"/>
              <a:buChar char="-"/>
            </a:pPr>
            <a:endParaRPr lang="en-US" sz="2000" dirty="0">
              <a:latin typeface="Calibri"/>
              <a:ea typeface="Nirmala UI Semilight"/>
              <a:cs typeface="Calibri"/>
            </a:endParaRPr>
          </a:p>
          <a:p>
            <a:pPr marL="342900" indent="-342900">
              <a:buFont typeface="Calibri"/>
              <a:buChar char="-"/>
            </a:pPr>
            <a:endParaRPr lang="en-US" sz="2000" dirty="0">
              <a:latin typeface="Calibri"/>
              <a:ea typeface="Nirmala UI Semilight"/>
              <a:cs typeface="Calibri"/>
            </a:endParaRPr>
          </a:p>
          <a:p>
            <a:pPr marL="342900" indent="-342900">
              <a:buFont typeface="Calibri"/>
              <a:buChar char="-"/>
            </a:pPr>
            <a:endParaRPr lang="en-US" sz="2000" dirty="0">
              <a:latin typeface="Calibri"/>
              <a:ea typeface="Nirmala UI Semilight"/>
              <a:cs typeface="Calibri"/>
            </a:endParaRPr>
          </a:p>
          <a:p>
            <a:endParaRPr lang="en-US" sz="2400" dirty="0">
              <a:latin typeface="Nirmala UI Semilight"/>
              <a:ea typeface="Nirmala UI Semilight"/>
              <a:cs typeface="Nirmala UI Semilight"/>
            </a:endParaRPr>
          </a:p>
          <a:p>
            <a:endParaRPr lang="en-US" sz="2400" dirty="0">
              <a:latin typeface="Nirmala UI Semilight"/>
              <a:ea typeface="Nirmala UI Semilight"/>
              <a:cs typeface="Nirmala UI Semilight"/>
            </a:endParaRPr>
          </a:p>
          <a:p>
            <a:endParaRPr lang="en-US">
              <a:ea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85302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061DE77-7F11-ED04-CF16-72D8D0F9161D}"/>
              </a:ext>
            </a:extLst>
          </p:cNvPr>
          <p:cNvSpPr txBox="1"/>
          <p:nvPr/>
        </p:nvSpPr>
        <p:spPr>
          <a:xfrm>
            <a:off x="1271230" y="353607"/>
            <a:ext cx="4140000" cy="123110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5400">
                <a:latin typeface="Baguet Script"/>
              </a:rPr>
              <a:t>   Tools Used:</a:t>
            </a:r>
          </a:p>
          <a:p>
            <a:pPr algn="ctr"/>
            <a:r>
              <a:rPr lang="en-US" sz="2000">
                <a:latin typeface="Baguet Script"/>
              </a:rPr>
              <a:t>Mackenzie Falla</a:t>
            </a:r>
            <a:endParaRPr lang="en-US" sz="2000">
              <a:latin typeface="Baguet Script" panose="020F0502020204030204" pitchFamily="2" charset="0"/>
            </a:endParaRPr>
          </a:p>
        </p:txBody>
      </p:sp>
      <p:pic>
        <p:nvPicPr>
          <p:cNvPr id="5" name="Picture 4" descr="A blue text on a black background&#10;&#10;Description automatically generated">
            <a:extLst>
              <a:ext uri="{FF2B5EF4-FFF2-40B4-BE49-F238E27FC236}">
                <a16:creationId xmlns:a16="http://schemas.microsoft.com/office/drawing/2014/main" id="{FE5B9964-8535-32C3-5791-2ED95EBFC7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26399" y="1874796"/>
            <a:ext cx="4494273" cy="11348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31D101A-3E1C-9E31-962A-974874029B11}"/>
              </a:ext>
            </a:extLst>
          </p:cNvPr>
          <p:cNvSpPr txBox="1"/>
          <p:nvPr/>
        </p:nvSpPr>
        <p:spPr>
          <a:xfrm>
            <a:off x="914400" y="3009600"/>
            <a:ext cx="3297600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3" tooltip="https://blogabdulhalim.blogspot.com/2016/10/telnet-tidak-aman.html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nc-nd/3.0/"/>
              </a:rPr>
              <a:t>CC BY-NC-ND</a:t>
            </a:r>
            <a:endParaRPr lang="en-US" sz="900"/>
          </a:p>
        </p:txBody>
      </p:sp>
      <p:pic>
        <p:nvPicPr>
          <p:cNvPr id="8" name="Picture 7" descr="A green and white logo&#10;&#10;Description automatically generated">
            <a:extLst>
              <a:ext uri="{FF2B5EF4-FFF2-40B4-BE49-F238E27FC236}">
                <a16:creationId xmlns:a16="http://schemas.microsoft.com/office/drawing/2014/main" id="{38BAA348-A61C-7BE6-A549-73EA645FE3D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8070647" y="2271379"/>
            <a:ext cx="3559671" cy="191290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E62CD94-683E-F956-CEAA-1919FB1543F6}"/>
              </a:ext>
            </a:extLst>
          </p:cNvPr>
          <p:cNvSpPr txBox="1"/>
          <p:nvPr/>
        </p:nvSpPr>
        <p:spPr>
          <a:xfrm>
            <a:off x="8526761" y="3953454"/>
            <a:ext cx="3484799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6" tooltip="https://www.podfeet.com/blog/2017/10/theres-no-place-like-excel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7" tooltip="https://creativecommons.org/licenses/by-nc-sa/3.0/"/>
              </a:rPr>
              <a:t>CC BY-SA-NC</a:t>
            </a:r>
            <a:endParaRPr lang="en-US" sz="900"/>
          </a:p>
        </p:txBody>
      </p:sp>
      <p:pic>
        <p:nvPicPr>
          <p:cNvPr id="11" name="Picture 10" descr="A blue circle with a white background&#10;&#10;Description automatically generated">
            <a:extLst>
              <a:ext uri="{FF2B5EF4-FFF2-40B4-BE49-F238E27FC236}">
                <a16:creationId xmlns:a16="http://schemas.microsoft.com/office/drawing/2014/main" id="{394B8721-99F5-B80F-DF91-3D36AC3D894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561682" y="4110379"/>
            <a:ext cx="2997820" cy="157385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EFDA9A1-709F-C9B1-EEC5-55CA443D97F6}"/>
              </a:ext>
            </a:extLst>
          </p:cNvPr>
          <p:cNvSpPr txBox="1"/>
          <p:nvPr/>
        </p:nvSpPr>
        <p:spPr>
          <a:xfrm>
            <a:off x="509570" y="5499569"/>
            <a:ext cx="29978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9" tooltip="https://www.catalyst.org/fr/reports/interrompre-sexisme-travail-hommes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4" tooltip="https://creativecommons.org/licenses/by-nc-nd/3.0/"/>
              </a:rPr>
              <a:t>CC BY-NC-ND</a:t>
            </a:r>
            <a:endParaRPr lang="en-US" sz="900"/>
          </a:p>
        </p:txBody>
      </p:sp>
      <p:pic>
        <p:nvPicPr>
          <p:cNvPr id="14" name="Picture 13" descr="A black and green text with a green arrow&#10;&#10;Description automatically generated">
            <a:extLst>
              <a:ext uri="{FF2B5EF4-FFF2-40B4-BE49-F238E27FC236}">
                <a16:creationId xmlns:a16="http://schemas.microsoft.com/office/drawing/2014/main" id="{495F58AB-4E6B-4C4B-E46E-7EBC923EAC5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>
            <a:off x="6248824" y="140853"/>
            <a:ext cx="2143125" cy="2143125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8E3E791-9D15-8453-8F2B-F04EC6CC36F4}"/>
              </a:ext>
            </a:extLst>
          </p:cNvPr>
          <p:cNvSpPr txBox="1"/>
          <p:nvPr/>
        </p:nvSpPr>
        <p:spPr>
          <a:xfrm>
            <a:off x="6248824" y="1519995"/>
            <a:ext cx="2143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>
                <a:hlinkClick r:id="rId11" tooltip="https://about.gitlab.com/"/>
              </a:rPr>
              <a:t>This Photo</a:t>
            </a:r>
            <a:r>
              <a:rPr lang="en-US" sz="900"/>
              <a:t> by Unknown Author is licensed under </a:t>
            </a:r>
            <a:r>
              <a:rPr lang="en-US" sz="900">
                <a:hlinkClick r:id="rId12" tooltip="https://creativecommons.org/licenses/by-sa/3.0/"/>
              </a:rPr>
              <a:t>CC BY-SA</a:t>
            </a:r>
            <a:endParaRPr lang="en-US" sz="90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46F9D98-5058-970C-3C20-7F5D7136E343}"/>
              </a:ext>
            </a:extLst>
          </p:cNvPr>
          <p:cNvSpPr txBox="1"/>
          <p:nvPr/>
        </p:nvSpPr>
        <p:spPr>
          <a:xfrm>
            <a:off x="8391949" y="353607"/>
            <a:ext cx="3297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i="0" u="none" strike="noStrike">
                <a:solidFill>
                  <a:srgbClr val="000000"/>
                </a:solidFill>
                <a:effectLst/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Using Splunk to analyze network traffic data and generate summarized insights</a:t>
            </a:r>
            <a:endParaRPr lang="en-US" sz="2400">
              <a:latin typeface="Nirmala UI Semilight" panose="020B0402040204020203" pitchFamily="34" charset="0"/>
              <a:ea typeface="Nirmala UI Semilight" panose="020B0402040204020203" pitchFamily="34" charset="0"/>
              <a:cs typeface="Nirmala UI Semilight" panose="020B040204020402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5702BD0-E771-8D6A-7EA5-439CF12E8B52}"/>
              </a:ext>
            </a:extLst>
          </p:cNvPr>
          <p:cNvSpPr txBox="1"/>
          <p:nvPr/>
        </p:nvSpPr>
        <p:spPr>
          <a:xfrm>
            <a:off x="8070647" y="4297142"/>
            <a:ext cx="3904800" cy="156966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b="0" i="0" u="none" strike="noStrike">
                <a:solidFill>
                  <a:srgbClr val="000000"/>
                </a:solidFill>
                <a:effectLst/>
                <a:latin typeface="Nirmala UI Semilight"/>
                <a:ea typeface="Nirmala UI Semilight"/>
                <a:cs typeface="Nirmala UI Semilight"/>
              </a:rPr>
              <a:t>Using Excel to consolidate and summarize triage information</a:t>
            </a:r>
            <a:r>
              <a:rPr lang="en-US" sz="2400">
                <a:solidFill>
                  <a:srgbClr val="000000"/>
                </a:solidFill>
                <a:latin typeface="Nirmala UI Semilight"/>
                <a:ea typeface="Nirmala UI Semilight"/>
                <a:cs typeface="Nirmala UI Semilight"/>
              </a:rPr>
              <a:t> we converted PCAP file.</a:t>
            </a:r>
            <a:endParaRPr lang="en-US" sz="2400">
              <a:latin typeface="Nirmala UI Semilight" panose="020B0402040204020203" pitchFamily="34" charset="0"/>
              <a:ea typeface="Nirmala UI Semilight" panose="020B0402040204020203" pitchFamily="34" charset="0"/>
              <a:cs typeface="Nirmala UI Semilight" panose="020B040204020402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4C097BE-4C6A-9E08-C3F8-DA563D4E0E40}"/>
              </a:ext>
            </a:extLst>
          </p:cNvPr>
          <p:cNvSpPr txBox="1"/>
          <p:nvPr/>
        </p:nvSpPr>
        <p:spPr>
          <a:xfrm>
            <a:off x="3561438" y="4621104"/>
            <a:ext cx="33480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en-US" sz="2200" b="0" i="0" u="none" strike="noStrike">
                <a:solidFill>
                  <a:srgbClr val="000000"/>
                </a:solidFill>
                <a:effectLst/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Catalyst was used to generate a report with the gathered information.</a:t>
            </a:r>
            <a:br>
              <a:rPr lang="en-US"/>
            </a:br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40B55F-2F26-C703-CC9D-2DBF8A11898A}"/>
              </a:ext>
            </a:extLst>
          </p:cNvPr>
          <p:cNvSpPr txBox="1"/>
          <p:nvPr/>
        </p:nvSpPr>
        <p:spPr>
          <a:xfrm>
            <a:off x="3936936" y="2816346"/>
            <a:ext cx="34926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b="0" i="0" u="none" strike="noStrike">
                <a:solidFill>
                  <a:srgbClr val="000000"/>
                </a:solidFill>
                <a:effectLst/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Utilizing Wireshark for packet analysis and preliminary investigation.</a:t>
            </a:r>
            <a:endParaRPr lang="en-US" sz="2200">
              <a:latin typeface="Nirmala UI Semilight" panose="020B0402040204020203" pitchFamily="34" charset="0"/>
              <a:ea typeface="Nirmala UI Semilight" panose="020B0402040204020203" pitchFamily="34" charset="0"/>
              <a:cs typeface="Nirmala UI Semilight" panose="020B04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70218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E4490D0-3672-446A-AC12-B4830333BD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9CB82C2-DF65-4EC1-8280-F201D50F57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7E1D4427-852B-4B37-8E76-0E9F1810BA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5A1B47C8-47A0-4A88-8830-6DEA3B5DE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84BBFDD-E720-4805-A9C8-129FBBF6DD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613486" y="0"/>
            <a:ext cx="4584734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DF4DB7-4CE4-FB72-79C7-70A8EDB58615}"/>
              </a:ext>
            </a:extLst>
          </p:cNvPr>
          <p:cNvSpPr txBox="1"/>
          <p:nvPr/>
        </p:nvSpPr>
        <p:spPr>
          <a:xfrm>
            <a:off x="8076230" y="225417"/>
            <a:ext cx="3659246" cy="82444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20000"/>
          </a:bodyPr>
          <a:lstStyle/>
          <a:p>
            <a:pPr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spc="-5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Key Findings:</a:t>
            </a:r>
          </a:p>
          <a:p>
            <a:pPr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spc="-50">
                <a:solidFill>
                  <a:srgbClr val="FFFFFF"/>
                </a:solidFill>
                <a:latin typeface="Baguet Script" panose="00000500000000000000" pitchFamily="2" charset="0"/>
                <a:ea typeface="+mj-ea"/>
                <a:cs typeface="+mj-cs"/>
              </a:rPr>
              <a:t>Brenda Mejia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C4BE46-4A77-42FE-9D15-065CDB2F84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06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F5D17FF-198F-0300-C377-93ABAEF0E2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9144546"/>
              </p:ext>
            </p:extLst>
          </p:nvPr>
        </p:nvGraphicFramePr>
        <p:xfrm>
          <a:off x="7886095" y="1282095"/>
          <a:ext cx="4043188" cy="5382152"/>
        </p:xfrm>
        <a:graphic>
          <a:graphicData uri="http://schemas.openxmlformats.org/drawingml/2006/table">
            <a:tbl>
              <a:tblPr>
                <a:tableStyleId>{8799B23B-EC83-4686-B30A-512413B5E67A}</a:tableStyleId>
              </a:tblPr>
              <a:tblGrid>
                <a:gridCol w="1166913">
                  <a:extLst>
                    <a:ext uri="{9D8B030D-6E8A-4147-A177-3AD203B41FA5}">
                      <a16:colId xmlns:a16="http://schemas.microsoft.com/office/drawing/2014/main" val="788737599"/>
                    </a:ext>
                  </a:extLst>
                </a:gridCol>
                <a:gridCol w="2876275">
                  <a:extLst>
                    <a:ext uri="{9D8B030D-6E8A-4147-A177-3AD203B41FA5}">
                      <a16:colId xmlns:a16="http://schemas.microsoft.com/office/drawing/2014/main" val="780955694"/>
                    </a:ext>
                  </a:extLst>
                </a:gridCol>
              </a:tblGrid>
              <a:tr h="1052210">
                <a:tc gridSpan="2">
                  <a:txBody>
                    <a:bodyPr/>
                    <a:lstStyle/>
                    <a:p>
                      <a:pPr rtl="0" fontAlgn="t"/>
                      <a:r>
                        <a:rPr lang="en-US" sz="1900" b="1" u="none" strike="noStrike">
                          <a:solidFill>
                            <a:srgbClr val="000000"/>
                          </a:solidFill>
                          <a:effectLst/>
                        </a:rPr>
                        <a:t>Hypothesis: </a:t>
                      </a:r>
                      <a:r>
                        <a:rPr lang="en-US" sz="1900" b="0" u="none" strike="noStrike">
                          <a:solidFill>
                            <a:srgbClr val="000000"/>
                          </a:solidFill>
                          <a:effectLst/>
                        </a:rPr>
                        <a:t>What are 3 things you expect to find when you analyze the data?</a:t>
                      </a:r>
                      <a:endParaRPr lang="en-US" sz="3000">
                        <a:effectLst/>
                      </a:endParaRPr>
                    </a:p>
                  </a:txBody>
                  <a:tcPr marL="106984" marR="106984" marT="106984" marB="106984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1420084"/>
                  </a:ext>
                </a:extLst>
              </a:tr>
              <a:tr h="1665996">
                <a:tc>
                  <a:txBody>
                    <a:bodyPr/>
                    <a:lstStyle/>
                    <a:p>
                      <a:pPr rtl="0" fontAlgn="t"/>
                      <a:r>
                        <a:rPr lang="en-US" sz="1900" b="1" u="none" strike="noStrike">
                          <a:solidFill>
                            <a:srgbClr val="000000"/>
                          </a:solidFill>
                          <a:effectLst/>
                        </a:rPr>
                        <a:t>Finding #1:</a:t>
                      </a:r>
                      <a:endParaRPr lang="en-US" sz="3000">
                        <a:effectLst/>
                      </a:endParaRPr>
                    </a:p>
                  </a:txBody>
                  <a:tcPr marL="106984" marR="106984" marT="106984" marB="106984"/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2000" b="0" u="none" strike="noStrike">
                          <a:solidFill>
                            <a:srgbClr val="000000"/>
                          </a:solidFill>
                          <a:effectLst/>
                        </a:rPr>
                        <a:t>A surge of high-volume traffic from multiple sources targeting the destination within a short timeframe.</a:t>
                      </a:r>
                      <a:endParaRPr lang="en-US" sz="3000">
                        <a:effectLst/>
                      </a:endParaRPr>
                    </a:p>
                  </a:txBody>
                  <a:tcPr marL="106984" marR="106984" marT="106984" marB="106984"/>
                </a:tc>
                <a:extLst>
                  <a:ext uri="{0D108BD9-81ED-4DB2-BD59-A6C34878D82A}">
                    <a16:rowId xmlns:a16="http://schemas.microsoft.com/office/drawing/2014/main" val="1347084210"/>
                  </a:ext>
                </a:extLst>
              </a:tr>
              <a:tr h="1120404">
                <a:tc>
                  <a:txBody>
                    <a:bodyPr/>
                    <a:lstStyle/>
                    <a:p>
                      <a:pPr rtl="0" fontAlgn="t"/>
                      <a:r>
                        <a:rPr lang="en-US" sz="1900" b="1" u="none" strike="noStrike">
                          <a:solidFill>
                            <a:srgbClr val="000000"/>
                          </a:solidFill>
                          <a:effectLst/>
                        </a:rPr>
                        <a:t>Finding #2: </a:t>
                      </a:r>
                      <a:endParaRPr lang="en-US" sz="3000">
                        <a:effectLst/>
                      </a:endParaRPr>
                    </a:p>
                  </a:txBody>
                  <a:tcPr marL="106984" marR="106984" marT="106984" marB="106984"/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2000" b="0" u="none" strike="noStrike">
                          <a:solidFill>
                            <a:srgbClr val="000000"/>
                          </a:solidFill>
                          <a:effectLst/>
                        </a:rPr>
                        <a:t>Anomalous traffic patterns, marked by a sudden surge in volume.</a:t>
                      </a:r>
                      <a:endParaRPr lang="en-US" sz="3000">
                        <a:effectLst/>
                      </a:endParaRPr>
                    </a:p>
                  </a:txBody>
                  <a:tcPr marL="106984" marR="106984" marT="106984" marB="106984"/>
                </a:tc>
                <a:extLst>
                  <a:ext uri="{0D108BD9-81ED-4DB2-BD59-A6C34878D82A}">
                    <a16:rowId xmlns:a16="http://schemas.microsoft.com/office/drawing/2014/main" val="312789281"/>
                  </a:ext>
                </a:extLst>
              </a:tr>
              <a:tr h="1373713">
                <a:tc>
                  <a:txBody>
                    <a:bodyPr/>
                    <a:lstStyle/>
                    <a:p>
                      <a:pPr rtl="0" fontAlgn="t"/>
                      <a:r>
                        <a:rPr lang="en-US" sz="1900" b="1" u="none" strike="noStrike">
                          <a:solidFill>
                            <a:srgbClr val="000000"/>
                          </a:solidFill>
                          <a:effectLst/>
                        </a:rPr>
                        <a:t>Finding #3: </a:t>
                      </a:r>
                      <a:endParaRPr lang="en-US" sz="3000">
                        <a:effectLst/>
                      </a:endParaRPr>
                    </a:p>
                  </a:txBody>
                  <a:tcPr marL="106984" marR="106984" marT="106984" marB="106984"/>
                </a:tc>
                <a:tc>
                  <a:txBody>
                    <a:bodyPr/>
                    <a:lstStyle/>
                    <a:p>
                      <a:pPr rtl="0" fontAlgn="t"/>
                      <a:r>
                        <a:rPr lang="en-US" sz="2000" b="0" u="none" strike="noStrike">
                          <a:solidFill>
                            <a:srgbClr val="000000"/>
                          </a:solidFill>
                          <a:effectLst/>
                        </a:rPr>
                        <a:t>Variation in attack techniques indicates the use of multiple attack types.</a:t>
                      </a:r>
                      <a:endParaRPr lang="en-US" sz="3000">
                        <a:effectLst/>
                      </a:endParaRPr>
                    </a:p>
                  </a:txBody>
                  <a:tcPr marL="106984" marR="106984" marT="106984" marB="106984"/>
                </a:tc>
                <a:extLst>
                  <a:ext uri="{0D108BD9-81ED-4DB2-BD59-A6C34878D82A}">
                    <a16:rowId xmlns:a16="http://schemas.microsoft.com/office/drawing/2014/main" val="409996101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B3CB2B8A-D6AF-822A-8C0A-A9922758863A}"/>
              </a:ext>
            </a:extLst>
          </p:cNvPr>
          <p:cNvSpPr txBox="1"/>
          <p:nvPr/>
        </p:nvSpPr>
        <p:spPr>
          <a:xfrm>
            <a:off x="1636515" y="229220"/>
            <a:ext cx="350891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>
                <a:latin typeface="Baguet Script" panose="00000500000000000000" pitchFamily="2" charset="0"/>
              </a:rPr>
              <a:t>File in Splunk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BC5EC17F-EEA8-7DA6-1B1D-CA6D76FB6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095" y="958993"/>
            <a:ext cx="6898400" cy="49400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187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1F8D74-4C96-A5CB-B179-CEBDA0D67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69FEC4-411D-4B5D-A069-C9876B712E30}" type="datetime1">
              <a:rPr lang="en-US"/>
              <a:t>11/15/2024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B65582-3FDA-4CEB-13BC-1673A48CD2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>
                <a:ea typeface="Calibri"/>
                <a:cs typeface="Calibri"/>
              </a:rPr>
              <a:t>Brenda </a:t>
            </a:r>
            <a:r>
              <a:rPr lang="en-US" err="1">
                <a:ea typeface="Calibri"/>
                <a:cs typeface="Calibri"/>
              </a:rPr>
              <a:t>mejia</a:t>
            </a:r>
            <a:endParaRPr lang="en-US" err="1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5F1D94-8C56-863E-5DAE-46CD42624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5A5C87-DF58-40C8-B092-1DE63DB4547E}" type="slidenum">
              <a:rPr lang="en-US" smtClean="0"/>
              <a:t>6</a:t>
            </a:fld>
            <a:endParaRPr lang="en-US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6CA284B7-28E5-4054-F2B1-1B1DCF13AB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9557" y="291471"/>
            <a:ext cx="10823640" cy="565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7927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3759F7F4-8158-9AE7-4FBA-DB1CB03284D0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9777" b="-1"/>
          <a:stretch/>
        </p:blipFill>
        <p:spPr>
          <a:xfrm>
            <a:off x="656587" y="498424"/>
            <a:ext cx="10883640" cy="5626331"/>
          </a:xfrm>
          <a:prstGeom prst="rect">
            <a:avLst/>
          </a:prstGeom>
        </p:spPr>
      </p:pic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362E5A-0822-1EE0-9C2C-06C6855188E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2329E830-1618-4FD5-90CD-FA285E3EF6F5}" type="datetime1">
              <a:rPr/>
              <a:pPr>
                <a:spcAft>
                  <a:spcPts val="600"/>
                </a:spcAft>
              </a:pPr>
              <a:t>11/15/2024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37596A8-B760-2BB5-58B7-188C4D73BF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>
            <a:normAutofit/>
          </a:bodyPr>
          <a:lstStyle/>
          <a:p>
            <a:r>
              <a:rPr lang="en-US" dirty="0">
                <a:cs typeface="Calibri"/>
              </a:rPr>
              <a:t>Brenda Meija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178142-F965-CAFD-7841-971487526C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A65A5C87-DF58-40C8-B092-1DE63DB4547E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6AE986E-4A31-7876-4436-48AA9527CDD2}"/>
              </a:ext>
            </a:extLst>
          </p:cNvPr>
          <p:cNvSpPr txBox="1"/>
          <p:nvPr/>
        </p:nvSpPr>
        <p:spPr>
          <a:xfrm>
            <a:off x="4534754" y="81761"/>
            <a:ext cx="3719395" cy="52322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latin typeface="Baguet Script"/>
                <a:cs typeface="Calibri"/>
              </a:rPr>
              <a:t>Catalyst Results </a:t>
            </a:r>
            <a:endParaRPr lang="en-US" sz="2800" dirty="0">
              <a:latin typeface="Baguet Script"/>
            </a:endParaRPr>
          </a:p>
        </p:txBody>
      </p:sp>
    </p:spTree>
    <p:extLst>
      <p:ext uri="{BB962C8B-B14F-4D97-AF65-F5344CB8AC3E}">
        <p14:creationId xmlns:p14="http://schemas.microsoft.com/office/powerpoint/2010/main" val="21519271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BB2B8762-61F0-4F1B-9364-D633EE9D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97675C8-1328-460C-9EBF-6B446B67E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14EE78B-AF71-4195-A01B-F1165D9233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2AD83CFE-1CA3-4832-A4B9-C48CD1347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045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C98641C-7F74-435D-996F-A4387A3C3C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D1907AC-F25E-65B3-878A-4807585475CC}"/>
              </a:ext>
            </a:extLst>
          </p:cNvPr>
          <p:cNvSpPr txBox="1"/>
          <p:nvPr/>
        </p:nvSpPr>
        <p:spPr>
          <a:xfrm>
            <a:off x="1065197" y="5120640"/>
            <a:ext cx="10058400" cy="822960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/>
          </a:bodyPr>
          <a:lstStyle/>
          <a:p>
            <a:pPr defTabSz="914400">
              <a:lnSpc>
                <a:spcPct val="85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600" spc="-50">
                <a:solidFill>
                  <a:srgbClr val="FFFFFF"/>
                </a:solidFill>
                <a:latin typeface="Baguet Script"/>
                <a:ea typeface="+mj-ea"/>
                <a:cs typeface="+mj-cs"/>
              </a:rPr>
              <a:t>The database (PCAP File) in Wireshark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1C3F6B7E-7539-8AC9-2BE2-DAA1A17F1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457" y="237793"/>
            <a:ext cx="5131653" cy="4517535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F530C0F6-C8DF-4539-B30C-8105DB618C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63996" y="886968"/>
            <a:ext cx="64008" cy="310896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F95B496D-C9BD-C265-DB7B-07F63F6714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4891" y="259015"/>
            <a:ext cx="5573465" cy="4403206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BAE51241-AA8B-4B82-9C59-6738DB856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4906176"/>
            <a:ext cx="12188952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B65A43-E12D-A7EA-6CE5-B19F962968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97280" y="6459785"/>
            <a:ext cx="2472271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7B692310-7527-4422-8D16-C5283507C582}" type="datetime1">
              <a:rPr lang="en-US"/>
              <a:pPr>
                <a:spcAft>
                  <a:spcPts val="600"/>
                </a:spcAft>
              </a:pPr>
              <a:t>11/15/2024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55EB63-2502-5C4B-96DC-A95D33844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86185" y="6459785"/>
            <a:ext cx="482280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 cap="all" baseline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Brenda Mejia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25C63B-8ACB-D54C-2E06-AAA4FE9C99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00458" y="6459785"/>
            <a:ext cx="1312025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A65A5C87-DF58-40C8-B092-1DE63DB4547E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4725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37FA0B5-1190-5A2D-E9CB-733569623253}"/>
              </a:ext>
            </a:extLst>
          </p:cNvPr>
          <p:cNvSpPr txBox="1"/>
          <p:nvPr/>
        </p:nvSpPr>
        <p:spPr>
          <a:xfrm>
            <a:off x="847493" y="148683"/>
            <a:ext cx="406647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>
                <a:latin typeface="Aldhabi" panose="01000000000000000000" pitchFamily="2" charset="-78"/>
                <a:cs typeface="Aldhabi" panose="01000000000000000000" pitchFamily="2" charset="-78"/>
              </a:rPr>
              <a:t>Some Key Aspects:</a:t>
            </a:r>
          </a:p>
          <a:p>
            <a:pPr algn="ctr"/>
            <a:r>
              <a:rPr lang="en-US" sz="2400">
                <a:latin typeface="Baguet Script" panose="00000500000000000000" pitchFamily="2" charset="0"/>
                <a:cs typeface="Aldhabi" panose="01000000000000000000" pitchFamily="2" charset="-78"/>
              </a:rPr>
              <a:t>Mackenzie Falla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21AD0C-4351-9990-C377-6DD2D902B0F9}"/>
              </a:ext>
            </a:extLst>
          </p:cNvPr>
          <p:cNvSpPr txBox="1"/>
          <p:nvPr/>
        </p:nvSpPr>
        <p:spPr>
          <a:xfrm>
            <a:off x="706245" y="1745624"/>
            <a:ext cx="5196468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Monitoring Sources = </a:t>
            </a:r>
            <a:r>
              <a:rPr lang="en-US" sz="2000" b="0" i="0" strike="noStrike">
                <a:solidFill>
                  <a:srgbClr val="000000"/>
                </a:solidFill>
                <a:effectLst/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is essential to detect unusual activity in network traffic that could signify a DDoS attack. Using Wireshark we analyzed the PCAP files to observe traffic spikes and patterns.</a:t>
            </a:r>
          </a:p>
          <a:p>
            <a:endParaRPr lang="en-US" sz="2000">
              <a:solidFill>
                <a:srgbClr val="000000"/>
              </a:solidFill>
              <a:latin typeface="Nirmala UI Semilight" panose="020B0402040204020203" pitchFamily="34" charset="0"/>
              <a:ea typeface="Nirmala UI Semilight" panose="020B0402040204020203" pitchFamily="34" charset="0"/>
              <a:cs typeface="Nirmala UI Semilight" panose="020B0402040204020203" pitchFamily="34" charset="0"/>
            </a:endParaRPr>
          </a:p>
          <a:p>
            <a:r>
              <a:rPr lang="en-US" sz="2000">
                <a:solidFill>
                  <a:srgbClr val="000000"/>
                </a:solidFill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Identified Assets = </a:t>
            </a:r>
            <a:r>
              <a:rPr lang="en-US" sz="2000" b="0" i="0" u="none" strike="noStrike">
                <a:solidFill>
                  <a:srgbClr val="000000"/>
                </a:solidFill>
                <a:effectLst/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We focus on our server targeted by DDoS attack and the pathways of high-bandwidth traffic impacting it. Tracing packet flow on </a:t>
            </a:r>
            <a:r>
              <a:rPr lang="en-US" sz="2000" b="0" i="0" u="none" strike="noStrike" err="1">
                <a:solidFill>
                  <a:srgbClr val="000000"/>
                </a:solidFill>
                <a:effectLst/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wireshark</a:t>
            </a:r>
            <a:r>
              <a:rPr lang="en-US" sz="2000" b="0" i="0" u="none" strike="noStrike">
                <a:solidFill>
                  <a:srgbClr val="000000"/>
                </a:solidFill>
                <a:effectLst/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 we can observe how the attack impacted this server specifically so we can adjust traffic from other sources or assets.</a:t>
            </a:r>
            <a:endParaRPr lang="en-US" sz="2000">
              <a:latin typeface="Nirmala UI Semilight" panose="020B0402040204020203" pitchFamily="34" charset="0"/>
              <a:ea typeface="Nirmala UI Semilight" panose="020B0402040204020203" pitchFamily="34" charset="0"/>
              <a:cs typeface="Nirmala UI Semilight" panose="020B0402040204020203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2CEFF3-E677-9E0D-B478-6F608613922A}"/>
              </a:ext>
            </a:extLst>
          </p:cNvPr>
          <p:cNvSpPr txBox="1"/>
          <p:nvPr/>
        </p:nvSpPr>
        <p:spPr>
          <a:xfrm>
            <a:off x="6445405" y="468352"/>
            <a:ext cx="5337717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Threat Intelligence = </a:t>
            </a:r>
            <a:r>
              <a:rPr lang="en-US" sz="2000" b="0" i="0" u="none" strike="noStrike">
                <a:solidFill>
                  <a:srgbClr val="000000"/>
                </a:solidFill>
                <a:effectLst/>
                <a:latin typeface="Nirmala UI Semilight" panose="020B0402040204020203" pitchFamily="34" charset="0"/>
                <a:ea typeface="Nirmala UI Semilight" panose="020B0402040204020203" pitchFamily="34" charset="0"/>
                <a:cs typeface="Nirmala UI Semilight" panose="020B0402040204020203" pitchFamily="34" charset="0"/>
              </a:rPr>
              <a:t> Information about attackers’ protocols(TTP’s), techniques, tactics observed within the dataset. Our project uses threat intelligence to identify the specific methods attackers use to characterize the DDoS strategy deployed. </a:t>
            </a:r>
          </a:p>
          <a:p>
            <a:endParaRPr lang="en-US" sz="2000">
              <a:solidFill>
                <a:srgbClr val="000000"/>
              </a:solidFill>
              <a:latin typeface="Nirmala UI Semilight" panose="020B0402040204020203" pitchFamily="34" charset="0"/>
              <a:ea typeface="Nirmala UI Semilight" panose="020B0402040204020203" pitchFamily="34" charset="0"/>
              <a:cs typeface="Nirmala UI Semilight" panose="020B0402040204020203" pitchFamily="34" charset="0"/>
            </a:endParaRPr>
          </a:p>
          <a:p>
            <a:endParaRPr lang="en-US" sz="2000">
              <a:latin typeface="Nirmala UI Semilight" panose="020B0402040204020203" pitchFamily="34" charset="0"/>
              <a:ea typeface="Nirmala UI Semilight" panose="020B0402040204020203" pitchFamily="34" charset="0"/>
              <a:cs typeface="Nirmala UI Semilight" panose="020B0402040204020203" pitchFamily="34" charset="0"/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D9617926-1772-E6CD-D554-A8A924D9E1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6322" y="2371493"/>
            <a:ext cx="3958220" cy="38009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2645612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d Violet">
      <a:dk1>
        <a:sysClr val="windowText" lastClr="000000"/>
      </a:dk1>
      <a:lt1>
        <a:sysClr val="window" lastClr="FFFFFF"/>
      </a:lt1>
      <a:dk2>
        <a:srgbClr val="454551"/>
      </a:dk2>
      <a:lt2>
        <a:srgbClr val="D8D9DC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1066</Words>
  <Application>Microsoft Office PowerPoint</Application>
  <PresentationFormat>Widescreen</PresentationFormat>
  <Paragraphs>142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5" baseType="lpstr">
      <vt:lpstr>Aharoni</vt:lpstr>
      <vt:lpstr>Aldhabi</vt:lpstr>
      <vt:lpstr>Arial</vt:lpstr>
      <vt:lpstr>Baguet Script</vt:lpstr>
      <vt:lpstr>Calibri</vt:lpstr>
      <vt:lpstr>Calibri Light</vt:lpstr>
      <vt:lpstr>Nirmala UI Semilight</vt:lpstr>
      <vt:lpstr>Poppins</vt:lpstr>
      <vt:lpstr>roboto</vt:lpstr>
      <vt:lpstr>Source Sans Pro</vt:lpstr>
      <vt:lpstr>Retrospect</vt:lpstr>
      <vt:lpstr>The CAIDA “DDoS Attack 2007” Dataset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Remediation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jakejohnson200124@outlook.com</dc:creator>
  <cp:lastModifiedBy>jakejohnson200124@outlook.com</cp:lastModifiedBy>
  <cp:revision>67</cp:revision>
  <dcterms:created xsi:type="dcterms:W3CDTF">2024-11-04T00:18:20Z</dcterms:created>
  <dcterms:modified xsi:type="dcterms:W3CDTF">2024-11-15T21:08:21Z</dcterms:modified>
</cp:coreProperties>
</file>

<file path=docProps/thumbnail.jpeg>
</file>